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325" r:id="rId3"/>
    <p:sldId id="326" r:id="rId4"/>
    <p:sldId id="265" r:id="rId5"/>
    <p:sldId id="346" r:id="rId6"/>
    <p:sldId id="272" r:id="rId7"/>
    <p:sldId id="328" r:id="rId8"/>
    <p:sldId id="329" r:id="rId9"/>
    <p:sldId id="330" r:id="rId10"/>
    <p:sldId id="349" r:id="rId11"/>
    <p:sldId id="331" r:id="rId12"/>
    <p:sldId id="332" r:id="rId13"/>
    <p:sldId id="342" r:id="rId14"/>
    <p:sldId id="335" r:id="rId15"/>
    <p:sldId id="336" r:id="rId16"/>
    <p:sldId id="337" r:id="rId17"/>
    <p:sldId id="338" r:id="rId18"/>
    <p:sldId id="347" r:id="rId19"/>
    <p:sldId id="344" r:id="rId20"/>
    <p:sldId id="341" r:id="rId21"/>
    <p:sldId id="348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A9D18E"/>
    <a:srgbClr val="D1D7E1"/>
    <a:srgbClr val="C5E2FF"/>
    <a:srgbClr val="CCCC00"/>
    <a:srgbClr val="C55A11"/>
    <a:srgbClr val="FFFFF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-79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7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9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31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4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01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52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71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98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3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4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E564F-7977-488C-9789-57EB4E8897C5}" type="datetimeFigureOut">
              <a:rPr lang="pt-BR" smtClean="0"/>
              <a:t>08/03/2015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811-A977-4C82-90BA-5B158D4145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011" y="578734"/>
            <a:ext cx="8646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dirty="0" smtClean="0">
                <a:solidFill>
                  <a:schemeClr val="bg2">
                    <a:lumMod val="1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Exposição Bíblica</a:t>
            </a:r>
            <a:endParaRPr lang="pt-BR" sz="4200" dirty="0">
              <a:solidFill>
                <a:schemeClr val="bg2">
                  <a:lumMod val="1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53" y="2027498"/>
            <a:ext cx="9107347" cy="954107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 smtClean="0"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EVANGELHO DE JOÃO</a:t>
            </a:r>
            <a:endParaRPr lang="pt-BR" sz="5600" b="1" dirty="0"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ICAVH7r22nU/TBV0DwVtw7I/AAAAAAAAAGo/q3Ixki09T2w/s1600/cris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5389"/>
            <a:ext cx="9144000" cy="601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/>
          <p:nvPr/>
        </p:nvSpPr>
        <p:spPr>
          <a:xfrm>
            <a:off x="0" y="0"/>
            <a:ext cx="9144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500" dirty="0" smtClean="0">
                <a:solidFill>
                  <a:srgbClr val="FF0000"/>
                </a:solidFill>
              </a:rPr>
              <a:t>Como você vê a Cristo?</a:t>
            </a:r>
          </a:p>
        </p:txBody>
      </p:sp>
    </p:spTree>
    <p:extLst>
      <p:ext uri="{BB962C8B-B14F-4D97-AF65-F5344CB8AC3E}">
        <p14:creationId xmlns:p14="http://schemas.microsoft.com/office/powerpoint/2010/main" val="189296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7951" y="1259728"/>
            <a:ext cx="9151951" cy="6309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PROPÓSITO: O evangelho e a pessoa de Cristo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66" y="3429000"/>
            <a:ext cx="8808334" cy="273921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C00000"/>
                </a:solidFill>
              </a:rPr>
              <a:t>Jo 20.30</a:t>
            </a:r>
          </a:p>
          <a:p>
            <a:r>
              <a:rPr lang="pt-BR" sz="2800" dirty="0" smtClean="0"/>
              <a:t>Na </a:t>
            </a:r>
            <a:r>
              <a:rPr lang="pt-BR" sz="2800" dirty="0"/>
              <a:t>verdade, fez Jesus diante dos discípulos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muitos outros sinais</a:t>
            </a:r>
            <a:r>
              <a:rPr lang="pt-BR" sz="2800" dirty="0"/>
              <a:t> que não estão escritos neste livro</a:t>
            </a:r>
            <a:r>
              <a:rPr lang="pt-BR" sz="2800" dirty="0" smtClean="0"/>
              <a:t>. </a:t>
            </a:r>
            <a:r>
              <a:rPr lang="pt-BR" sz="2800" dirty="0"/>
              <a:t>Estes, porém, foram registrados 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que creiais </a:t>
            </a:r>
            <a:r>
              <a:rPr lang="pt-BR" sz="2800" dirty="0"/>
              <a:t>que Jesus é o Cristo, o Filho de Deus</a:t>
            </a:r>
            <a:r>
              <a:rPr lang="pt-BR" sz="2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 para que, crendo, tenhais vida em seu nome.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6281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EVANGELHO DE JOÃO</a:t>
            </a:r>
            <a:endParaRPr lang="pt-BR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0050" y="1877425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Não macular o evangelho. </a:t>
            </a:r>
            <a:endParaRPr lang="pt-BR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97333" y="2380889"/>
            <a:ext cx="8743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reduzir a pessoa de Cristo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3000" dirty="0"/>
          </a:p>
        </p:txBody>
      </p:sp>
      <p:sp>
        <p:nvSpPr>
          <p:cNvPr id="8" name="TextBox 15"/>
          <p:cNvSpPr txBox="1"/>
          <p:nvPr/>
        </p:nvSpPr>
        <p:spPr>
          <a:xfrm>
            <a:off x="-7951" y="509533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MSG: 1</a:t>
            </a:r>
            <a:endParaRPr lang="pt-BR" sz="3000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3721" y="906607"/>
            <a:ext cx="8205108" cy="1425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88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João 1.1-9</a:t>
            </a:r>
            <a:endParaRPr lang="pt-BR" sz="88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3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53" y="26170"/>
            <a:ext cx="9107347" cy="35394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AUTENTICAÇÃO DA NOSSA FÉ DEPENDE DE UMA 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CLAREZA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SOBRE A DEIDADE DE JESUS</a:t>
            </a:r>
          </a:p>
        </p:txBody>
      </p:sp>
    </p:spTree>
    <p:extLst>
      <p:ext uri="{BB962C8B-B14F-4D97-AF65-F5344CB8AC3E}">
        <p14:creationId xmlns:p14="http://schemas.microsoft.com/office/powerpoint/2010/main" val="837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O DEUS ETERNO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(1-3)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06565" y="825643"/>
            <a:ext cx="440055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Logov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Logos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197642" y="4661963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33333"/>
                </a:solidFill>
                <a:latin typeface="Helvetica Neue"/>
              </a:rPr>
              <a:t>No princípio era aquele que é a Palavra. Ele estava com Deus, e era Deus.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>
                <a:solidFill>
                  <a:srgbClr val="333333"/>
                </a:solidFill>
                <a:latin typeface="Helvetica Neue"/>
              </a:rPr>
              <a:t>Ela estava com Deus no princípio.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>
                <a:solidFill>
                  <a:srgbClr val="333333"/>
                </a:solidFill>
                <a:latin typeface="Helvetica Neue"/>
              </a:rPr>
              <a:t>Todas as coisas foram feitas por intermédio dele; sem ele, nada do que existe teria sido </a:t>
            </a:r>
            <a:r>
              <a:rPr lang="pt-BR" sz="2400" dirty="0" err="1" smtClean="0">
                <a:solidFill>
                  <a:srgbClr val="333333"/>
                </a:solidFill>
                <a:latin typeface="Helvetica Neue"/>
              </a:rPr>
              <a:t>feito.</a:t>
            </a:r>
            <a:r>
              <a:rPr lang="pt-BR" sz="2400" dirty="0" err="1" smtClean="0">
                <a:solidFill>
                  <a:schemeClr val="bg1"/>
                </a:solidFill>
              </a:rPr>
              <a:t>ibém</a:t>
            </a:r>
            <a:r>
              <a:rPr lang="pt-BR" sz="2400" dirty="0" smtClean="0">
                <a:solidFill>
                  <a:schemeClr val="bg1"/>
                </a:solidFill>
              </a:rPr>
              <a:t> </a:t>
            </a:r>
            <a:r>
              <a:rPr lang="pt-BR" sz="3200" dirty="0">
                <a:solidFill>
                  <a:schemeClr val="bg1"/>
                </a:solidFill>
              </a:rPr>
              <a:t>vós creiais.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4567822" y="4712894"/>
            <a:ext cx="1188146" cy="430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Palavra</a:t>
            </a:r>
            <a:endParaRPr lang="pt-BR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106840" y="1604513"/>
            <a:ext cx="0" cy="319177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40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O DEUS ETERNO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(1-3)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82564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</a:t>
            </a:r>
            <a:r>
              <a:rPr lang="pt-BR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existência de Jesus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197642" y="4661963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33333"/>
                </a:solidFill>
                <a:latin typeface="Helvetica Neue"/>
              </a:rPr>
              <a:t>No princípio era aquele que é a Palavra. Ele estava com Deus, e era Deus.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>
                <a:solidFill>
                  <a:srgbClr val="333333"/>
                </a:solidFill>
                <a:latin typeface="Helvetica Neue"/>
              </a:rPr>
              <a:t>Ela estava com Deus no princípio.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>
                <a:solidFill>
                  <a:srgbClr val="333333"/>
                </a:solidFill>
                <a:latin typeface="Helvetica Neue"/>
              </a:rPr>
              <a:t>Todas as coisas foram feitas por intermédio dele; sem ele, nada do que existe teria sido </a:t>
            </a:r>
            <a:r>
              <a:rPr lang="pt-BR" sz="2400" dirty="0" err="1" smtClean="0">
                <a:solidFill>
                  <a:srgbClr val="333333"/>
                </a:solidFill>
                <a:latin typeface="Helvetica Neue"/>
              </a:rPr>
              <a:t>feito.</a:t>
            </a:r>
            <a:r>
              <a:rPr lang="pt-BR" sz="2400" dirty="0" err="1" smtClean="0">
                <a:solidFill>
                  <a:schemeClr val="bg1"/>
                </a:solidFill>
              </a:rPr>
              <a:t>ibém</a:t>
            </a:r>
            <a:r>
              <a:rPr lang="pt-BR" sz="2400" dirty="0" smtClean="0">
                <a:solidFill>
                  <a:schemeClr val="bg1"/>
                </a:solidFill>
              </a:rPr>
              <a:t> </a:t>
            </a:r>
            <a:r>
              <a:rPr lang="pt-BR" sz="3200" dirty="0">
                <a:solidFill>
                  <a:schemeClr val="bg1"/>
                </a:solidFill>
              </a:rPr>
              <a:t>vós creiais.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197642" y="4664196"/>
            <a:ext cx="1912703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No princípio </a:t>
            </a:r>
            <a:endParaRPr lang="pt-BR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Straight Arrow Connector 5"/>
          <p:cNvCxnSpPr/>
          <p:nvPr/>
        </p:nvCxnSpPr>
        <p:spPr>
          <a:xfrm flipH="1">
            <a:off x="1552353" y="1456585"/>
            <a:ext cx="4146698" cy="331672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45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O DEUS ETERNO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(1-3)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82564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</a:t>
            </a:r>
            <a:r>
              <a:rPr lang="pt-BR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existência de Jesus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197642" y="4661963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33333"/>
                </a:solidFill>
                <a:latin typeface="Helvetica Neue"/>
              </a:rPr>
              <a:t>No princípio era aquele que é a Palavra. Ele estava </a:t>
            </a:r>
            <a:r>
              <a:rPr lang="pt-BR" sz="2400" dirty="0" smtClean="0">
                <a:solidFill>
                  <a:srgbClr val="333333"/>
                </a:solidFill>
                <a:latin typeface="Helvetica Neue"/>
              </a:rPr>
              <a:t>com  </a:t>
            </a:r>
            <a:r>
              <a:rPr lang="pt-BR" sz="2400" dirty="0">
                <a:solidFill>
                  <a:srgbClr val="333333"/>
                </a:solidFill>
                <a:latin typeface="Helvetica Neue"/>
              </a:rPr>
              <a:t>Deus, e era Deus.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>
                <a:solidFill>
                  <a:srgbClr val="333333"/>
                </a:solidFill>
                <a:latin typeface="Helvetica Neue"/>
              </a:rPr>
              <a:t>Ela estava com Deus no princípio.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>
                <a:solidFill>
                  <a:srgbClr val="333333"/>
                </a:solidFill>
                <a:latin typeface="Helvetica Neue"/>
              </a:rPr>
              <a:t>Todas as coisas foram feitas por intermédio dele; sem ele, nada do que existe teria sido </a:t>
            </a:r>
            <a:r>
              <a:rPr lang="pt-BR" sz="2400" dirty="0" err="1" smtClean="0">
                <a:solidFill>
                  <a:srgbClr val="333333"/>
                </a:solidFill>
                <a:latin typeface="Helvetica Neue"/>
              </a:rPr>
              <a:t>feito.</a:t>
            </a:r>
            <a:r>
              <a:rPr lang="pt-BR" sz="2400" dirty="0" err="1" smtClean="0">
                <a:solidFill>
                  <a:schemeClr val="bg1"/>
                </a:solidFill>
              </a:rPr>
              <a:t>ibém</a:t>
            </a:r>
            <a:r>
              <a:rPr lang="pt-BR" sz="2400" dirty="0" smtClean="0">
                <a:solidFill>
                  <a:schemeClr val="bg1"/>
                </a:solidFill>
              </a:rPr>
              <a:t> </a:t>
            </a:r>
            <a:r>
              <a:rPr lang="pt-BR" sz="3200" dirty="0">
                <a:solidFill>
                  <a:schemeClr val="bg1"/>
                </a:solidFill>
              </a:rPr>
              <a:t>vós creiais.</a:t>
            </a:r>
          </a:p>
        </p:txBody>
      </p:sp>
      <p:sp>
        <p:nvSpPr>
          <p:cNvPr id="12" name="TextBox 6"/>
          <p:cNvSpPr txBox="1"/>
          <p:nvPr/>
        </p:nvSpPr>
        <p:spPr>
          <a:xfrm>
            <a:off x="3545" y="165852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divindade de Jesus</a:t>
            </a:r>
            <a:endParaRPr lang="pt-BR" sz="3000" dirty="0"/>
          </a:p>
        </p:txBody>
      </p:sp>
      <p:sp>
        <p:nvSpPr>
          <p:cNvPr id="13" name="Retângulo 12"/>
          <p:cNvSpPr/>
          <p:nvPr/>
        </p:nvSpPr>
        <p:spPr>
          <a:xfrm>
            <a:off x="5716654" y="4706726"/>
            <a:ext cx="2215234" cy="44627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200" b="1" dirty="0" smtClean="0">
                <a:solidFill>
                  <a:srgbClr val="FF0000"/>
                </a:solidFill>
                <a:latin typeface="Helvetica Neue"/>
              </a:rPr>
              <a:t>Face a face</a:t>
            </a:r>
            <a:endParaRPr lang="pt-BR" sz="2200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5"/>
          <p:cNvCxnSpPr/>
          <p:nvPr/>
        </p:nvCxnSpPr>
        <p:spPr>
          <a:xfrm>
            <a:off x="5422605" y="2289465"/>
            <a:ext cx="1190846" cy="245979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42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O DEUS ETERNO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(1-3)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82564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</a:t>
            </a:r>
            <a:r>
              <a:rPr lang="pt-BR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existência de Jesus</a:t>
            </a:r>
            <a:endParaRPr lang="pt-BR" sz="3000" dirty="0"/>
          </a:p>
        </p:txBody>
      </p:sp>
      <p:sp>
        <p:nvSpPr>
          <p:cNvPr id="12" name="TextBox 6"/>
          <p:cNvSpPr txBox="1"/>
          <p:nvPr/>
        </p:nvSpPr>
        <p:spPr>
          <a:xfrm>
            <a:off x="3545" y="165852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divindade de Jesus</a:t>
            </a:r>
            <a:endParaRPr lang="pt-BR" sz="3000" dirty="0"/>
          </a:p>
        </p:txBody>
      </p:sp>
      <p:sp>
        <p:nvSpPr>
          <p:cNvPr id="9" name="TextBox 6"/>
          <p:cNvSpPr txBox="1"/>
          <p:nvPr/>
        </p:nvSpPr>
        <p:spPr>
          <a:xfrm>
            <a:off x="28355" y="2555198"/>
            <a:ext cx="914400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como o agente da criação</a:t>
            </a:r>
            <a:endParaRPr lang="pt-BR" sz="3000" dirty="0"/>
          </a:p>
        </p:txBody>
      </p:sp>
      <p:sp>
        <p:nvSpPr>
          <p:cNvPr id="10" name="TextBox 7"/>
          <p:cNvSpPr txBox="1"/>
          <p:nvPr/>
        </p:nvSpPr>
        <p:spPr>
          <a:xfrm>
            <a:off x="197642" y="4661963"/>
            <a:ext cx="8808334" cy="20621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333333"/>
                </a:solidFill>
                <a:latin typeface="Helvetica Neue"/>
              </a:rPr>
              <a:t>No princípio era aquele que é a Palavra. Ele estava </a:t>
            </a:r>
            <a:r>
              <a:rPr lang="pt-BR" sz="2400" dirty="0" smtClean="0">
                <a:solidFill>
                  <a:srgbClr val="333333"/>
                </a:solidFill>
                <a:latin typeface="Helvetica Neue"/>
              </a:rPr>
              <a:t>com  </a:t>
            </a:r>
            <a:r>
              <a:rPr lang="pt-BR" sz="2400" dirty="0">
                <a:solidFill>
                  <a:srgbClr val="333333"/>
                </a:solidFill>
                <a:latin typeface="Helvetica Neue"/>
              </a:rPr>
              <a:t>Deus, e era Deus.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>
                <a:solidFill>
                  <a:srgbClr val="333333"/>
                </a:solidFill>
                <a:latin typeface="Helvetica Neue"/>
              </a:rPr>
              <a:t>Ela estava com Deus no princípio.</a:t>
            </a: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>
                <a:solidFill>
                  <a:srgbClr val="333333"/>
                </a:solidFill>
                <a:latin typeface="Helvetica Neue"/>
              </a:rPr>
              <a:t>Todas as coisas foram feitas por intermédio dele; sem ele, nada do que existe teria sido </a:t>
            </a:r>
            <a:r>
              <a:rPr lang="pt-BR" sz="2400" dirty="0" err="1" smtClean="0">
                <a:solidFill>
                  <a:srgbClr val="333333"/>
                </a:solidFill>
                <a:latin typeface="Helvetica Neue"/>
              </a:rPr>
              <a:t>feito.</a:t>
            </a:r>
            <a:r>
              <a:rPr lang="pt-BR" sz="2400" dirty="0" err="1" smtClean="0">
                <a:solidFill>
                  <a:schemeClr val="bg1"/>
                </a:solidFill>
              </a:rPr>
              <a:t>ibém</a:t>
            </a:r>
            <a:r>
              <a:rPr lang="pt-BR" sz="2400" dirty="0" smtClean="0">
                <a:solidFill>
                  <a:schemeClr val="bg1"/>
                </a:solidFill>
              </a:rPr>
              <a:t> </a:t>
            </a:r>
            <a:r>
              <a:rPr lang="pt-BR" sz="3200" dirty="0">
                <a:solidFill>
                  <a:schemeClr val="bg1"/>
                </a:solidFill>
              </a:rPr>
              <a:t>vós creiais.</a:t>
            </a:r>
          </a:p>
        </p:txBody>
      </p:sp>
      <p:cxnSp>
        <p:nvCxnSpPr>
          <p:cNvPr id="11" name="Straight Arrow Connector 5"/>
          <p:cNvCxnSpPr/>
          <p:nvPr/>
        </p:nvCxnSpPr>
        <p:spPr>
          <a:xfrm flipH="1">
            <a:off x="3392905" y="3139973"/>
            <a:ext cx="4319338" cy="273143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ângulo 14"/>
          <p:cNvSpPr/>
          <p:nvPr/>
        </p:nvSpPr>
        <p:spPr>
          <a:xfrm>
            <a:off x="204534" y="5765206"/>
            <a:ext cx="8031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  <a:latin typeface="Helvetica Neue"/>
              </a:rPr>
              <a:t>Todas as coisas foram feitas por intermédio dele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28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O DEUS ETERNO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(1-3)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833" y="2297671"/>
            <a:ext cx="8808334" cy="397031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No </a:t>
            </a:r>
            <a:r>
              <a:rPr lang="pt-BR" sz="28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A.T., “a Palavra” (hebr. </a:t>
            </a:r>
            <a:r>
              <a:rPr lang="pt-BR" sz="2800" b="1" dirty="0" err="1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Dâbâr</a:t>
            </a:r>
            <a:r>
              <a:rPr lang="pt-BR" sz="28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) de Deus está ligada </a:t>
            </a:r>
            <a:r>
              <a:rPr lang="pt-BR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com</a:t>
            </a:r>
            <a:r>
              <a:rPr lang="pt-BR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:</a:t>
            </a:r>
          </a:p>
          <a:p>
            <a:endParaRPr lang="pt-BR" sz="2800" b="1" dirty="0" smtClean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A </a:t>
            </a:r>
            <a:r>
              <a:rPr lang="pt-BR" sz="28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poderosa atividade de Deus na criação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(</a:t>
            </a:r>
            <a:r>
              <a:rPr lang="pt-B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Gn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1.3; </a:t>
            </a:r>
            <a:r>
              <a:rPr lang="pt-B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Sl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33.6</a:t>
            </a:r>
            <a:r>
              <a:rPr lang="pt-B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Sua </a:t>
            </a:r>
            <a:r>
              <a:rPr lang="pt-BR" sz="28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revelação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(Jr 1.4; </a:t>
            </a:r>
            <a:r>
              <a:rPr lang="pt-B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Is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9.8; </a:t>
            </a:r>
            <a:r>
              <a:rPr lang="pt-B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Ez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33.7</a:t>
            </a:r>
            <a:r>
              <a:rPr lang="pt-B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Sua libertação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(</a:t>
            </a:r>
            <a:r>
              <a:rPr lang="pt-B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Sl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</a:t>
            </a:r>
            <a:r>
              <a:rPr lang="pt-B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107.20)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-7951" y="822650"/>
            <a:ext cx="914400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revelação de Deus no A.T.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51649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O DEUS ETERNO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(1-3)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82564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</a:t>
            </a:r>
            <a:r>
              <a:rPr lang="pt-BR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existência de Jesus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-7952" y="3747566"/>
            <a:ext cx="9151951" cy="310854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Como esse “Logos” existia no princípio, pode-se supor que ele estava com Deus, ou era o próprio Deus. João insiste que as duas afirmações são verdadeiras. E com isto, ele pretende que o todo de seu evangelho deva ser lido à luz desse versículo. </a:t>
            </a:r>
            <a:r>
              <a:rPr lang="pt-BR" sz="28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“os feitos e as obras de Jesus são os feitos e as obras de Deus</a:t>
            </a:r>
            <a:r>
              <a:rPr lang="pt-BR" sz="2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”                                             </a:t>
            </a:r>
            <a:r>
              <a:rPr lang="pt-BR" sz="2400" dirty="0" smtClean="0">
                <a:solidFill>
                  <a:srgbClr val="00B050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pt-BR" sz="24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(</a:t>
            </a:r>
            <a:r>
              <a:rPr lang="pt-BR" sz="2400" dirty="0" err="1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D.A.Carson</a:t>
            </a:r>
            <a:r>
              <a:rPr lang="pt-BR" sz="24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)</a:t>
            </a:r>
            <a:endParaRPr lang="pt-BR" sz="2400" dirty="0">
              <a:ea typeface="Calibri"/>
              <a:cs typeface="Times New Roman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3545" y="165852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divindade de Jesus</a:t>
            </a:r>
            <a:endParaRPr lang="pt-BR" sz="3000" dirty="0"/>
          </a:p>
        </p:txBody>
      </p:sp>
      <p:sp>
        <p:nvSpPr>
          <p:cNvPr id="9" name="TextBox 6"/>
          <p:cNvSpPr txBox="1"/>
          <p:nvPr/>
        </p:nvSpPr>
        <p:spPr>
          <a:xfrm>
            <a:off x="28355" y="2555198"/>
            <a:ext cx="914400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PIonic" panose="00000400000000000000" pitchFamily="2" charset="0"/>
              </a:rPr>
              <a:t>O “</a:t>
            </a:r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Logos” aponta para a revelação de Deus no A.T.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94049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" y="0"/>
            <a:ext cx="9151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1- JESUS É O DEUS ETERNO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(1-3)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7952" y="683300"/>
            <a:ext cx="915195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ENTÃO: </a:t>
            </a:r>
            <a:r>
              <a:rPr lang="pt-B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Calibri"/>
                <a:cs typeface="Times New Roman"/>
              </a:rPr>
              <a:t>O </a:t>
            </a:r>
            <a:r>
              <a:rPr lang="pt-B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Calibri"/>
                <a:cs typeface="Times New Roman"/>
              </a:rPr>
              <a:t>que você precisa entender sobre Jesus ser o “logos” de Deus</a:t>
            </a:r>
            <a:r>
              <a:rPr lang="pt-B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Calibri"/>
                <a:cs typeface="Times New Roman"/>
              </a:rPr>
              <a:t>?</a:t>
            </a:r>
          </a:p>
          <a:p>
            <a:pPr lvl="0" algn="just">
              <a:spcAft>
                <a:spcPts val="0"/>
              </a:spcAft>
            </a:pPr>
            <a:endParaRPr lang="pt-BR" sz="1000" dirty="0" smtClean="0">
              <a:latin typeface="Arial Rounded MT Bold" panose="020F0704030504030204" pitchFamily="34" charset="0"/>
              <a:ea typeface="Calibri"/>
              <a:cs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  <a:sym typeface="Wingdings" panose="05000000000000000000" pitchFamily="2" charset="2"/>
              </a:rPr>
              <a:t> </a:t>
            </a: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 Ele já </a:t>
            </a:r>
            <a:r>
              <a:rPr lang="pt-BR" sz="2800" dirty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existia antes da ordem criada </a:t>
            </a: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existir</a:t>
            </a:r>
          </a:p>
          <a:p>
            <a:pPr lvl="0" algn="just">
              <a:spcAft>
                <a:spcPts val="0"/>
              </a:spcAft>
            </a:pPr>
            <a:endParaRPr lang="pt-BR" sz="1400" dirty="0">
              <a:latin typeface="Arial Rounded MT Bold" panose="020F0704030504030204" pitchFamily="34" charset="0"/>
              <a:ea typeface="Calibri"/>
              <a:cs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  <a:sym typeface="Wingdings" panose="05000000000000000000" pitchFamily="2" charset="2"/>
              </a:rPr>
              <a:t> Ele</a:t>
            </a: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 </a:t>
            </a:r>
            <a:r>
              <a:rPr lang="pt-BR" sz="2800" dirty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tem um relacionamento pessoal e íntimo com </a:t>
            </a: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Deus</a:t>
            </a:r>
          </a:p>
          <a:p>
            <a:pPr lvl="0" algn="just">
              <a:spcAft>
                <a:spcPts val="0"/>
              </a:spcAft>
            </a:pPr>
            <a:endParaRPr lang="pt-BR" sz="1200" dirty="0" smtClean="0">
              <a:latin typeface="Arial Rounded MT Bold" panose="020F0704030504030204" pitchFamily="34" charset="0"/>
              <a:ea typeface="Calibri"/>
              <a:cs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  <a:sym typeface="Wingdings" panose="05000000000000000000" pitchFamily="2" charset="2"/>
              </a:rPr>
              <a:t> Ele</a:t>
            </a: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, </a:t>
            </a:r>
            <a:r>
              <a:rPr lang="pt-BR" sz="2800" dirty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em essência, é totalmente divino</a:t>
            </a:r>
            <a:endParaRPr lang="pt-BR" sz="2800" dirty="0">
              <a:latin typeface="Arial Rounded MT Bold" panose="020F0704030504030204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6878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53" y="26170"/>
            <a:ext cx="9107347" cy="35394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AUTENTICAÇÃO DA NOSSA FÉ DEPENDE DE UMA 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CLAREZA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SOBRE A DEIDADE DE JESUS</a:t>
            </a:r>
          </a:p>
        </p:txBody>
      </p:sp>
    </p:spTree>
    <p:extLst>
      <p:ext uri="{BB962C8B-B14F-4D97-AF65-F5344CB8AC3E}">
        <p14:creationId xmlns:p14="http://schemas.microsoft.com/office/powerpoint/2010/main" val="5747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82564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(como agente da criação) é o autor da vida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163857" y="3657079"/>
            <a:ext cx="8808334" cy="230832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rgbClr val="333333"/>
                </a:solidFill>
                <a:latin typeface="Helvetica Neue"/>
              </a:rPr>
              <a:t>No princípio era aquele que é a Palavra. Ele estava com Deus, e era Deus.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>
                <a:solidFill>
                  <a:srgbClr val="333333"/>
                </a:solidFill>
                <a:latin typeface="Helvetica Neue"/>
              </a:rPr>
              <a:t>Ela estava com Deus no princípio.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>
                <a:solidFill>
                  <a:srgbClr val="333333"/>
                </a:solidFill>
                <a:latin typeface="Helvetica Neue"/>
              </a:rPr>
              <a:t>Todas as coisas foram feitas por intermédio dele; sem ele, nada do que existe teria sido </a:t>
            </a:r>
            <a:r>
              <a:rPr lang="pt-BR" sz="2400" dirty="0" err="1" smtClean="0">
                <a:solidFill>
                  <a:srgbClr val="333333"/>
                </a:solidFill>
                <a:latin typeface="Helvetica Neue"/>
              </a:rPr>
              <a:t>feito.</a:t>
            </a:r>
            <a:r>
              <a:rPr lang="pt-BR" sz="2400" dirty="0" err="1" smtClean="0">
                <a:solidFill>
                  <a:schemeClr val="bg1"/>
                </a:solidFill>
              </a:rPr>
              <a:t>i</a:t>
            </a:r>
            <a:endParaRPr lang="pt-BR" sz="2400" dirty="0"/>
          </a:p>
          <a:p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Nele estava a vida</a:t>
            </a:r>
            <a:r>
              <a:rPr lang="pt-BR" sz="2400" b="1" dirty="0" smtClean="0">
                <a:latin typeface="Helvetica Neue"/>
              </a:rPr>
              <a:t>, e esta era a luz dos homens</a:t>
            </a:r>
            <a:endParaRPr lang="pt-BR" sz="3200" b="1" dirty="0">
              <a:solidFill>
                <a:schemeClr val="bg1"/>
              </a:solidFill>
              <a:latin typeface="Helvetica Neue"/>
            </a:endParaRPr>
          </a:p>
        </p:txBody>
      </p:sp>
      <p:cxnSp>
        <p:nvCxnSpPr>
          <p:cNvPr id="10" name="Straight Arrow Connector 5"/>
          <p:cNvCxnSpPr/>
          <p:nvPr/>
        </p:nvCxnSpPr>
        <p:spPr>
          <a:xfrm flipH="1">
            <a:off x="1935126" y="1456585"/>
            <a:ext cx="3763925" cy="411487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JESUS É A VERDADEIRA LUZ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(4-9)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86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82564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(como agente da criação) é o autor da vida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163857" y="4528944"/>
            <a:ext cx="8808334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Helvetica Neue"/>
              </a:rPr>
              <a:t>Nele estava a vida, e esta era a luz dos homens.</a:t>
            </a:r>
          </a:p>
          <a:p>
            <a:r>
              <a:rPr lang="pt-BR" sz="2400" dirty="0" smtClean="0">
                <a:latin typeface="Helvetica Neue"/>
              </a:rPr>
              <a:t>A luz </a:t>
            </a:r>
            <a:r>
              <a:rPr lang="pt-B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brilha </a:t>
            </a:r>
            <a:r>
              <a:rPr lang="pt-BR" sz="2400" dirty="0" smtClean="0">
                <a:latin typeface="Helvetica Neue"/>
              </a:rPr>
              <a:t>nas trevas, e as trevas não a derrotaram.</a:t>
            </a:r>
            <a:endParaRPr lang="pt-BR" sz="3200" dirty="0">
              <a:latin typeface="Helvetica Neue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JESUS É A VERDADEIRA LUZ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(4-9)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3545" y="1573463"/>
            <a:ext cx="914400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(como o agente da criação) é tanto o autor da luz da criação como a luz da redenção</a:t>
            </a:r>
            <a:endParaRPr lang="pt-BR" sz="3000" dirty="0"/>
          </a:p>
        </p:txBody>
      </p:sp>
      <p:cxnSp>
        <p:nvCxnSpPr>
          <p:cNvPr id="10" name="Straight Arrow Connector 5"/>
          <p:cNvCxnSpPr/>
          <p:nvPr/>
        </p:nvCxnSpPr>
        <p:spPr>
          <a:xfrm flipH="1">
            <a:off x="1786270" y="2158238"/>
            <a:ext cx="6273210" cy="278620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86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825643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(como agente da criação) é o autor da vida</a:t>
            </a:r>
            <a:endParaRPr lang="pt-BR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163857" y="3688145"/>
            <a:ext cx="8808334" cy="304698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Helvetica Neue"/>
              </a:rPr>
              <a:t>Nele estava a vida, e esta era a luz dos homens.</a:t>
            </a:r>
          </a:p>
          <a:p>
            <a:r>
              <a:rPr lang="pt-BR" sz="2400" dirty="0" smtClean="0">
                <a:latin typeface="Helvetica Neue"/>
              </a:rPr>
              <a:t>A luz brilha nas trevas, e as trevas não a derrotaram.</a:t>
            </a:r>
          </a:p>
          <a:p>
            <a:r>
              <a:rPr lang="pt-BR" sz="2400" dirty="0" smtClean="0">
                <a:latin typeface="Helvetica Neue"/>
              </a:rPr>
              <a:t>Surgiu um homem enviado por Deus, chamado João.</a:t>
            </a:r>
          </a:p>
          <a:p>
            <a:r>
              <a:rPr lang="pt-BR" sz="2400" dirty="0" smtClean="0">
                <a:latin typeface="Helvetica Neue"/>
              </a:rPr>
              <a:t>Ele veio como testemunha, para testificar acerca da luz, a fim de que por meio dele todos os homens cressem.</a:t>
            </a:r>
          </a:p>
          <a:p>
            <a:r>
              <a:rPr lang="pt-BR" sz="2400" dirty="0" smtClean="0">
                <a:latin typeface="Helvetica Neue"/>
              </a:rPr>
              <a:t>Ele próprio não era a luz, mas veio como testemunha da luz.</a:t>
            </a:r>
          </a:p>
          <a:p>
            <a:r>
              <a:rPr lang="pt-BR" sz="2400" dirty="0" smtClean="0">
                <a:latin typeface="Helvetica Neue"/>
              </a:rPr>
              <a:t>Estava chegando ao mundo a verdadeira luz, que </a:t>
            </a:r>
            <a:endParaRPr lang="pt-BR" sz="2400" dirty="0" smtClean="0">
              <a:latin typeface="Helvetica Neue"/>
            </a:endParaRPr>
          </a:p>
          <a:p>
            <a:r>
              <a:rPr lang="pt-BR" sz="2400" dirty="0" smtClean="0">
                <a:latin typeface="Helvetica Neue"/>
              </a:rPr>
              <a:t>ilumina </a:t>
            </a:r>
            <a:r>
              <a:rPr lang="pt-BR" sz="2400" dirty="0" smtClean="0">
                <a:latin typeface="Helvetica Neue"/>
              </a:rPr>
              <a:t>todos os homens</a:t>
            </a:r>
            <a:endParaRPr lang="pt-BR" sz="3200" dirty="0">
              <a:latin typeface="Helvetica Neue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JESUS É A VERDADEIRA LUZ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(4-9)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3545" y="1573463"/>
            <a:ext cx="914400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</a:t>
            </a:r>
            <a:r>
              <a:rPr lang="pt-BR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(como o agente da criação) é tanto o autor da luz da criação como a luz da redenção</a:t>
            </a:r>
            <a:endParaRPr lang="pt-BR" sz="3000" dirty="0"/>
          </a:p>
        </p:txBody>
      </p:sp>
      <p:sp>
        <p:nvSpPr>
          <p:cNvPr id="9" name="TextBox 6"/>
          <p:cNvSpPr txBox="1"/>
          <p:nvPr/>
        </p:nvSpPr>
        <p:spPr>
          <a:xfrm>
            <a:off x="7951" y="2881504"/>
            <a:ext cx="9144000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é a verdadeira luz</a:t>
            </a:r>
            <a:endParaRPr lang="pt-BR" sz="3000" dirty="0"/>
          </a:p>
        </p:txBody>
      </p:sp>
      <p:sp>
        <p:nvSpPr>
          <p:cNvPr id="5" name="Retângulo 4"/>
          <p:cNvSpPr/>
          <p:nvPr/>
        </p:nvSpPr>
        <p:spPr>
          <a:xfrm>
            <a:off x="163857" y="4771239"/>
            <a:ext cx="3813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Ele veio como testemunha</a:t>
            </a:r>
            <a:endParaRPr lang="pt-B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4643746" y="5211639"/>
            <a:ext cx="126795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Retângulo 14"/>
          <p:cNvSpPr/>
          <p:nvPr/>
        </p:nvSpPr>
        <p:spPr>
          <a:xfrm>
            <a:off x="4280972" y="5877573"/>
            <a:ext cx="2121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verdadeira luz</a:t>
            </a:r>
            <a:endParaRPr lang="pt-B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163857" y="4771239"/>
            <a:ext cx="85242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prstClr val="black"/>
                </a:solidFill>
                <a:latin typeface="Helvetica Neue"/>
              </a:rPr>
              <a:t>								</a:t>
            </a:r>
            <a:r>
              <a:rPr lang="pt-B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   a </a:t>
            </a:r>
            <a:r>
              <a:rPr lang="pt-B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fim de que por meio dele todos os homens cressem.</a:t>
            </a:r>
            <a:endParaRPr lang="pt-B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63857" y="6261436"/>
            <a:ext cx="3592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>
                <a:solidFill>
                  <a:srgbClr val="FF0000"/>
                </a:solidFill>
                <a:latin typeface="Helvetica Neue"/>
              </a:rPr>
              <a:t>ilumina todos os homens</a:t>
            </a:r>
            <a:endParaRPr lang="pt-BR" sz="3200" dirty="0">
              <a:solidFill>
                <a:srgbClr val="FF0000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3946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5" grpId="0"/>
      <p:bldP spid="5" grpId="1"/>
      <p:bldP spid="15" grpId="0"/>
      <p:bldP spid="15" grpId="1"/>
      <p:bldP spid="17" grpId="0" build="allAtOnce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11" name="TextBox 4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500" dirty="0" smtClean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2- JESUS É A VERDADEIRA LUZ </a:t>
            </a:r>
            <a:r>
              <a:rPr lang="pt-BR" sz="3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(4-9)</a:t>
            </a:r>
            <a:endParaRPr lang="pt-BR" sz="3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-7952" y="683300"/>
            <a:ext cx="915195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Calibri"/>
                <a:cs typeface="Times New Roman"/>
              </a:rPr>
              <a:t>Jo</a:t>
            </a:r>
            <a:r>
              <a:rPr lang="pt-BR" sz="28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Calibri"/>
                <a:cs typeface="Times New Roman"/>
              </a:rPr>
              <a:t> 3.19-21</a:t>
            </a:r>
          </a:p>
          <a:p>
            <a:pPr lvl="0" algn="just">
              <a:spcAft>
                <a:spcPts val="0"/>
              </a:spcAft>
            </a:pPr>
            <a:endParaRPr lang="pt-BR" sz="1000" dirty="0" smtClean="0">
              <a:latin typeface="Arial Rounded MT Bold" panose="020F0704030504030204" pitchFamily="34" charset="0"/>
              <a:ea typeface="Calibri"/>
              <a:cs typeface="Times New Roman"/>
            </a:endParaRPr>
          </a:p>
          <a:p>
            <a:pPr marL="457200" lvl="0" indent="-457200" algn="just">
              <a:spcAft>
                <a:spcPts val="0"/>
              </a:spcAft>
              <a:buFont typeface="Wingdings"/>
              <a:buChar char="è"/>
            </a:pP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Sem </a:t>
            </a:r>
            <a:r>
              <a:rPr lang="pt-BR" sz="2800" dirty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a luz trazida pelo Messias, as pessoas amam as trevas porque suas obras são más </a:t>
            </a:r>
            <a:r>
              <a:rPr lang="pt-BR" sz="2800" dirty="0" smtClean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(19)</a:t>
            </a:r>
          </a:p>
          <a:p>
            <a:pPr lvl="0" algn="just">
              <a:spcAft>
                <a:spcPts val="0"/>
              </a:spcAft>
            </a:pPr>
            <a:endParaRPr lang="pt-BR" dirty="0">
              <a:solidFill>
                <a:srgbClr val="FF0000"/>
              </a:solidFill>
              <a:latin typeface="Arial Rounded MT Bold" panose="020F0704030504030204" pitchFamily="34" charset="0"/>
              <a:ea typeface="Calibri"/>
              <a:cs typeface="Times New Roman"/>
            </a:endParaRPr>
          </a:p>
          <a:p>
            <a:pPr marL="457200" lvl="0" indent="-457200" algn="just">
              <a:spcAft>
                <a:spcPts val="0"/>
              </a:spcAft>
              <a:buFont typeface="Wingdings"/>
              <a:buChar char="è"/>
            </a:pP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E </a:t>
            </a:r>
            <a:r>
              <a:rPr lang="pt-BR" sz="2800" dirty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quando a luz aparece, as pessoas amam as trevas porque suas obras são expostas </a:t>
            </a:r>
            <a:r>
              <a:rPr lang="pt-BR" sz="2800" dirty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(20</a:t>
            </a:r>
            <a:r>
              <a:rPr lang="pt-BR" sz="2800" dirty="0" smtClean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)</a:t>
            </a:r>
            <a:endParaRPr lang="pt-BR" sz="2800" dirty="0" smtClean="0">
              <a:solidFill>
                <a:srgbClr val="000000"/>
              </a:solidFill>
              <a:latin typeface="Arial Rounded MT Bold" panose="020F0704030504030204" pitchFamily="34" charset="0"/>
              <a:ea typeface="Calibri"/>
              <a:cs typeface="Times New Roman"/>
            </a:endParaRPr>
          </a:p>
          <a:p>
            <a:pPr lvl="0" algn="just">
              <a:spcAft>
                <a:spcPts val="0"/>
              </a:spcAft>
            </a:pPr>
            <a:endParaRPr lang="pt-BR" sz="1600" dirty="0">
              <a:solidFill>
                <a:srgbClr val="000000"/>
              </a:solidFill>
              <a:latin typeface="Arial Rounded MT Bold" panose="020F0704030504030204" pitchFamily="34" charset="0"/>
              <a:ea typeface="Calibri"/>
              <a:cs typeface="Times New Roman"/>
            </a:endParaRPr>
          </a:p>
          <a:p>
            <a:pPr lvl="0" algn="just">
              <a:spcAft>
                <a:spcPts val="0"/>
              </a:spcAft>
            </a:pP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  <a:sym typeface="Wingdings" panose="05000000000000000000" pitchFamily="2" charset="2"/>
              </a:rPr>
              <a:t> </a:t>
            </a:r>
            <a:r>
              <a:rPr lang="pt-BR" sz="2800" dirty="0" smtClean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Por </a:t>
            </a:r>
            <a:r>
              <a:rPr lang="pt-BR" sz="2800" dirty="0">
                <a:solidFill>
                  <a:srgbClr val="00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isso, quem pratica a verdade aproxima-se da luz </a:t>
            </a:r>
            <a:r>
              <a:rPr lang="pt-BR" sz="2800" dirty="0" smtClean="0">
                <a:solidFill>
                  <a:srgbClr val="FF0000"/>
                </a:solidFill>
                <a:latin typeface="Arial Rounded MT Bold" panose="020F0704030504030204" pitchFamily="34" charset="0"/>
                <a:ea typeface="Calibri"/>
                <a:cs typeface="Times New Roman"/>
              </a:rPr>
              <a:t>(21)</a:t>
            </a:r>
            <a:endParaRPr lang="pt-BR" sz="2800" dirty="0">
              <a:solidFill>
                <a:srgbClr val="FF0000"/>
              </a:solidFill>
              <a:latin typeface="Arial Rounded MT Bold" panose="020F0704030504030204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712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53" y="26170"/>
            <a:ext cx="9107347" cy="35394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AUTENTICAÇÃO DA NOSSA FÉ DEPENDE DE UMA 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CLAREZA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SOBRE A DEIDADE DE JESUS</a:t>
            </a:r>
          </a:p>
        </p:txBody>
      </p:sp>
    </p:spTree>
    <p:extLst>
      <p:ext uri="{BB962C8B-B14F-4D97-AF65-F5344CB8AC3E}">
        <p14:creationId xmlns:p14="http://schemas.microsoft.com/office/powerpoint/2010/main" val="837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ICAVH7r22nU/TBV0DwVtw7I/AAAAAAAAAGo/q3Ixki09T2w/s1600/cris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5389"/>
            <a:ext cx="9144000" cy="601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/>
          <p:nvPr/>
        </p:nvSpPr>
        <p:spPr>
          <a:xfrm>
            <a:off x="0" y="0"/>
            <a:ext cx="9144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500" dirty="0" smtClean="0">
                <a:solidFill>
                  <a:srgbClr val="FF0000"/>
                </a:solidFill>
              </a:rPr>
              <a:t>Como você vê a Cristo?</a:t>
            </a:r>
          </a:p>
        </p:txBody>
      </p:sp>
    </p:spTree>
    <p:extLst>
      <p:ext uri="{BB962C8B-B14F-4D97-AF65-F5344CB8AC3E}">
        <p14:creationId xmlns:p14="http://schemas.microsoft.com/office/powerpoint/2010/main" val="96916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951" cy="6858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974" y="12680"/>
            <a:ext cx="9140025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1 </a:t>
            </a:r>
            <a:r>
              <a:rPr lang="pt-BR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Jo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 1.1</a:t>
            </a:r>
            <a:r>
              <a:rPr lang="pt-B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Times New Roman"/>
              </a:rPr>
              <a:t> </a:t>
            </a:r>
            <a:r>
              <a:rPr lang="pt-BR" sz="3200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– </a:t>
            </a:r>
            <a:r>
              <a:rPr lang="pt-BR" sz="3200" i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“O que era desde o princípio, o que temos visto ouvido, o que temos visto com os nossos próprios olhos, o que contemplamos, e as nossas mãos apalparam, com respeito ao verbo da vida</a:t>
            </a:r>
            <a:r>
              <a:rPr lang="pt-BR" sz="3200" i="1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”</a:t>
            </a:r>
            <a:endParaRPr lang="pt-BR" sz="3200" dirty="0">
              <a:ea typeface="Calibri"/>
              <a:cs typeface="Times New Roman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84758" y="2699288"/>
            <a:ext cx="83784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>
              <a:spcAft>
                <a:spcPts val="0"/>
              </a:spcAft>
            </a:pPr>
            <a:r>
              <a:rPr lang="pt-BR" sz="3200" b="1" i="1" dirty="0">
                <a:solidFill>
                  <a:srgbClr val="0070C0"/>
                </a:solidFill>
                <a:latin typeface="Arial Black" panose="020B0A04020102020204" pitchFamily="34" charset="0"/>
                <a:ea typeface="Calibri"/>
                <a:cs typeface="Arial"/>
              </a:rPr>
              <a:t>“O mesmo Jesus que eles viram, ouviram e tocaram é o Deus Eterno”</a:t>
            </a:r>
            <a:endParaRPr lang="pt-BR" sz="3200" dirty="0">
              <a:solidFill>
                <a:srgbClr val="0070C0"/>
              </a:solidFill>
              <a:latin typeface="Arial Black" panose="020B0A04020102020204" pitchFamily="34" charset="0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120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26" y="0"/>
            <a:ext cx="916352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653" y="26170"/>
            <a:ext cx="9107347" cy="353943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AUTENTICAÇÃO DA NOSSA FÉ DEPENDE DE UMA </a:t>
            </a:r>
            <a:r>
              <a:rPr lang="pt-BR" sz="5600" b="1" dirty="0" smtClean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CLAREZA </a:t>
            </a:r>
            <a:r>
              <a:rPr lang="pt-BR" sz="5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SOBRE A DEIDADE DE JESUS</a:t>
            </a:r>
          </a:p>
        </p:txBody>
      </p:sp>
    </p:spTree>
    <p:extLst>
      <p:ext uri="{BB962C8B-B14F-4D97-AF65-F5344CB8AC3E}">
        <p14:creationId xmlns:p14="http://schemas.microsoft.com/office/powerpoint/2010/main" val="837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</TotalTime>
  <Words>964</Words>
  <Application>Microsoft Office PowerPoint</Application>
  <PresentationFormat>Apresentação na tela (4:3)</PresentationFormat>
  <Paragraphs>89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Paulo Tavares</dc:creator>
  <cp:lastModifiedBy>User</cp:lastModifiedBy>
  <cp:revision>42</cp:revision>
  <dcterms:created xsi:type="dcterms:W3CDTF">2015-02-28T18:51:08Z</dcterms:created>
  <dcterms:modified xsi:type="dcterms:W3CDTF">2015-03-08T21:15:06Z</dcterms:modified>
</cp:coreProperties>
</file>